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4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79BF2E-1C67-4168-9BD9-16ECB0ADDF56}" type="datetime1">
              <a:rPr lang="en-US"/>
              <a:pPr/>
              <a:t>9/13/12</a:t>
            </a:fld>
            <a:endParaRPr lang="en-US"/>
          </a:p>
        </p:txBody>
      </p:sp>
      <p:sp>
        <p:nvSpPr>
          <p:cNvPr id="38916" name="Placeholder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C29AC0-DF0E-4D88-AEED-01FAE42452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ＭＳ Ｐゴシック" pitchFamily="-72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10400" y="152400"/>
            <a:ext cx="1981200" cy="6556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3988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/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4B2C52C-FD8B-41B1-9050-EDBD698B49C2}" type="datetime1">
              <a:rPr lang="en-US"/>
              <a:pPr>
                <a:defRPr/>
              </a:pPr>
              <a:t>9/13/12</a:t>
            </a:fld>
            <a:endParaRPr lang="en-US" dirty="0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4DB170E-C3A4-417E-9AE5-ADA46EFB9A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F9461-E3EB-40CD-B93F-E5CBBBD8E0BA}" type="datetimeFigureOut">
              <a:rPr lang="en-US"/>
              <a:pPr>
                <a:defRPr/>
              </a:pPr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C09BCF8-1CF9-4E71-BC1C-041D586A2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47638"/>
            <a:ext cx="6705600" cy="65563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010400" y="147638"/>
            <a:ext cx="1955800" cy="65563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B7D67-A541-418B-97E5-19CDAD1F4B9A}" type="datetime1">
              <a:rPr lang="en-US"/>
              <a:pPr>
                <a:defRPr/>
              </a:pPr>
              <a:t>9/13/12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40DE0A5-6FBE-43CA-9D46-E78354551E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234C9-6FD6-4AD5-BA97-11C2BE2A5541}" type="datetime1">
              <a:rPr lang="en-US"/>
              <a:pPr>
                <a:defRPr/>
              </a:pPr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5EAEEAF-043C-4000-826D-0BFAEF62E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10400" y="152400"/>
            <a:ext cx="1981200" cy="65563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3988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96F0425-883F-4953-BAAE-F97698A6791D}" type="datetime1">
              <a:rPr lang="en-US"/>
              <a:pPr>
                <a:defRPr/>
              </a:pPr>
              <a:t>9/13/12</a:t>
            </a:fld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AE5982B-8302-4F67-A6A4-9C402DBB77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3EAE0-7004-43A4-A8AE-4F2A7A969AC2}" type="datetime1">
              <a:rPr lang="en-US"/>
              <a:pPr>
                <a:defRPr/>
              </a:pPr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4EE5BD8-CDF6-411D-80F2-58A7AAB12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6C39C-74D6-45EA-85E3-13E4E1C8FA45}" type="datetime1">
              <a:rPr lang="en-US"/>
              <a:pPr>
                <a:defRPr/>
              </a:pPr>
              <a:t>9/13/12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9E78777-B4F6-440D-9EF8-F47032DF0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7EC68-F4F9-42B0-82D9-32ED8A8F5122}" type="datetime1">
              <a:rPr lang="en-US"/>
              <a:pPr>
                <a:defRPr/>
              </a:pPr>
              <a:t>9/13/12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4E1C503-DEFB-4D04-9511-849F3A038E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0813"/>
            <a:ext cx="8831263" cy="65563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2F31A-55F3-44A2-BA27-57FDC5FD6A06}" type="datetime1">
              <a:rPr lang="en-US"/>
              <a:pPr>
                <a:defRPr/>
              </a:pPr>
              <a:t>9/13/12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E5C9E7E-C0A9-4E18-A074-23ED550D2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010400" y="150813"/>
            <a:ext cx="1981200" cy="6556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7" name="Rectangle 6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2BAC9-A556-4325-A924-1227FDBF6325}" type="datetime1">
              <a:rPr lang="en-US"/>
              <a:pPr>
                <a:defRPr/>
              </a:pPr>
              <a:t>9/13/12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F897424-747F-4BF3-919C-7CBB04D3F1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7010400" y="150813"/>
            <a:ext cx="1981200" cy="65563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7F5A3-3D30-429E-A303-D950A2328086}" type="datetime1">
              <a:rPr lang="en-US"/>
              <a:pPr>
                <a:defRPr/>
              </a:pPr>
              <a:t>9/13/12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CBF1872-8152-4F07-AAD1-91707E367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5125"/>
            <a:ext cx="8831263" cy="50450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8813800" cy="1346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600"/>
            <a:ext cx="8382000" cy="1054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719263"/>
            <a:ext cx="8407400" cy="4406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475" y="6356350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4A09A4D-EAEB-47AA-B4E9-243E6587CC3C}" type="datetime1">
              <a:rPr lang="en-US"/>
              <a:pPr>
                <a:defRPr/>
              </a:pPr>
              <a:t>9/13/12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363" y="6354763"/>
            <a:ext cx="582612" cy="274637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8CE0A68-7CFF-43B3-84DF-D8D4B40387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200" kern="1200" cap="all" spc="200">
          <a:solidFill>
            <a:schemeClr val="bg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-72" charset="0"/>
          <a:ea typeface="ＭＳ Ｐゴシック" pitchFamily="-72" charset="-128"/>
          <a:cs typeface="ＭＳ Ｐゴシック" pitchFamily="-72" charset="-128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-72" charset="0"/>
          <a:ea typeface="ＭＳ Ｐゴシック" pitchFamily="-72" charset="-128"/>
          <a:cs typeface="ＭＳ Ｐゴシック" pitchFamily="-72" charset="-128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-72" charset="0"/>
          <a:ea typeface="ＭＳ Ｐゴシック" pitchFamily="-72" charset="-128"/>
          <a:cs typeface="ＭＳ Ｐゴシック" pitchFamily="-72" charset="-128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Franklin Gothic Medium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2730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-72" charset="2"/>
        <a:buChar char=""/>
        <a:defRPr sz="2000" kern="1200" spc="150">
          <a:solidFill>
            <a:schemeClr val="tx2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547688" indent="-182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-72" charset="2"/>
        <a:buChar char="§"/>
        <a:defRPr kern="1200" spc="100">
          <a:solidFill>
            <a:schemeClr val="tx2"/>
          </a:solidFill>
          <a:latin typeface="+mn-lt"/>
          <a:ea typeface="ＭＳ Ｐゴシック" pitchFamily="-72" charset="-128"/>
          <a:cs typeface="+mn-cs"/>
        </a:defRPr>
      </a:lvl2pPr>
      <a:lvl3pPr marL="822325" indent="-182563" algn="l" rtl="0" fontAlgn="base">
        <a:spcBef>
          <a:spcPct val="20000"/>
        </a:spcBef>
        <a:spcAft>
          <a:spcPct val="0"/>
        </a:spcAft>
        <a:buClr>
          <a:srgbClr val="928B70"/>
        </a:buClr>
        <a:buFont typeface="Wingdings" pitchFamily="-72" charset="2"/>
        <a:buChar char="§"/>
        <a:defRPr sz="1600" kern="1200" spc="100">
          <a:solidFill>
            <a:schemeClr val="tx2"/>
          </a:solidFill>
          <a:latin typeface="+mn-lt"/>
          <a:ea typeface="ＭＳ Ｐゴシック" pitchFamily="-72" charset="-128"/>
          <a:cs typeface="+mn-cs"/>
        </a:defRPr>
      </a:lvl3pPr>
      <a:lvl4pPr marL="1096963" indent="-182563" algn="l" rtl="0" fontAlgn="base">
        <a:spcBef>
          <a:spcPct val="20000"/>
        </a:spcBef>
        <a:spcAft>
          <a:spcPct val="0"/>
        </a:spcAft>
        <a:buClr>
          <a:srgbClr val="87706B"/>
        </a:buClr>
        <a:buFont typeface="Wingdings" pitchFamily="-72" charset="2"/>
        <a:buChar char="§"/>
        <a:defRPr sz="1400" kern="1200">
          <a:solidFill>
            <a:schemeClr val="tx2"/>
          </a:solidFill>
          <a:latin typeface="+mn-lt"/>
          <a:ea typeface="ＭＳ Ｐゴシック" pitchFamily="-72" charset="-128"/>
          <a:cs typeface="+mn-cs"/>
        </a:defRPr>
      </a:lvl4pPr>
      <a:lvl5pPr marL="1279525" indent="-182563" algn="l" rtl="0" fontAlgn="base">
        <a:spcBef>
          <a:spcPct val="20000"/>
        </a:spcBef>
        <a:spcAft>
          <a:spcPct val="0"/>
        </a:spcAft>
        <a:buClr>
          <a:srgbClr val="6F777D"/>
        </a:buClr>
        <a:buFont typeface="Wingdings" pitchFamily="-72" charset="2"/>
        <a:buChar char="§"/>
        <a:defRPr sz="1300" kern="1200" spc="100">
          <a:solidFill>
            <a:schemeClr val="tx2"/>
          </a:solidFill>
          <a:latin typeface="+mn-lt"/>
          <a:ea typeface="ＭＳ Ｐゴシック" pitchFamily="-72" charset="-128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aaastudy.com/est27ax2.htm%23section2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010400" y="2052638"/>
            <a:ext cx="1981200" cy="18288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Algebra Seminar 2012-2013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52638"/>
            <a:ext cx="6324600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Rounding Numbers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13315" name="Picture 3" descr="ScreenShot 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7975" y="3635375"/>
            <a:ext cx="4521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3200" y="1719263"/>
            <a:ext cx="8729663" cy="4956175"/>
          </a:xfrm>
        </p:spPr>
        <p:txBody>
          <a:bodyPr/>
          <a:lstStyle/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800" dirty="0" smtClean="0">
                <a:solidFill>
                  <a:schemeClr val="accent4"/>
                </a:solidFill>
                <a:ea typeface="+mn-ea"/>
                <a:cs typeface="+mn-cs"/>
              </a:rPr>
              <a:t>Rewrite your press release using the new rounded numbers so that it is easier to read.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endParaRPr lang="en-US" sz="2800" dirty="0">
              <a:solidFill>
                <a:srgbClr val="FF0000"/>
              </a:solidFill>
              <a:ea typeface="+mn-ea"/>
              <a:cs typeface="+mn-cs"/>
            </a:endParaRP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  <a:ea typeface="+mn-ea"/>
                <a:cs typeface="+mn-cs"/>
              </a:rPr>
              <a:t>The </a:t>
            </a:r>
            <a:r>
              <a:rPr lang="en-US" sz="2800" dirty="0">
                <a:solidFill>
                  <a:srgbClr val="FF0000"/>
                </a:solidFill>
                <a:ea typeface="+mn-ea"/>
                <a:cs typeface="+mn-cs"/>
              </a:rPr>
              <a:t>Everglades National Park </a:t>
            </a:r>
            <a:endParaRPr lang="en-US" sz="2800" dirty="0" smtClean="0">
              <a:solidFill>
                <a:srgbClr val="FF0000"/>
              </a:solidFill>
              <a:ea typeface="+mn-ea"/>
              <a:cs typeface="+mn-cs"/>
            </a:endParaRP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  <a:ea typeface="+mn-ea"/>
                <a:cs typeface="+mn-cs"/>
              </a:rPr>
              <a:t>gets </a:t>
            </a:r>
            <a:r>
              <a:rPr lang="en-US" sz="2800" dirty="0">
                <a:solidFill>
                  <a:srgbClr val="FF0000"/>
                </a:solidFill>
                <a:ea typeface="+mn-ea"/>
                <a:cs typeface="+mn-cs"/>
              </a:rPr>
              <a:t>an average of </a:t>
            </a:r>
            <a:r>
              <a:rPr lang="en-US" sz="2800" dirty="0" smtClean="0">
                <a:solidFill>
                  <a:srgbClr val="3366FF"/>
                </a:solidFill>
                <a:ea typeface="+mn-ea"/>
                <a:cs typeface="+mn-cs"/>
              </a:rPr>
              <a:t>59</a:t>
            </a:r>
            <a:r>
              <a:rPr lang="en-US" sz="28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  <a:r>
              <a:rPr lang="en-US" sz="2800" dirty="0">
                <a:solidFill>
                  <a:srgbClr val="FF0000"/>
                </a:solidFill>
                <a:ea typeface="+mn-ea"/>
                <a:cs typeface="+mn-cs"/>
              </a:rPr>
              <a:t>inches </a:t>
            </a:r>
            <a:endParaRPr lang="en-US" sz="2800" dirty="0" smtClean="0">
              <a:solidFill>
                <a:srgbClr val="FF0000"/>
              </a:solidFill>
              <a:ea typeface="+mn-ea"/>
              <a:cs typeface="+mn-cs"/>
            </a:endParaRP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  <a:ea typeface="+mn-ea"/>
                <a:cs typeface="+mn-cs"/>
              </a:rPr>
              <a:t>of </a:t>
            </a:r>
            <a:r>
              <a:rPr lang="en-US" sz="2800" dirty="0">
                <a:solidFill>
                  <a:srgbClr val="FF0000"/>
                </a:solidFill>
                <a:ea typeface="+mn-ea"/>
                <a:cs typeface="+mn-cs"/>
              </a:rPr>
              <a:t>rainfall a year. It had </a:t>
            </a:r>
            <a:r>
              <a:rPr lang="en-US" sz="2800" dirty="0" smtClean="0">
                <a:solidFill>
                  <a:srgbClr val="3366FF"/>
                </a:solidFill>
                <a:ea typeface="+mn-ea"/>
                <a:cs typeface="+mn-cs"/>
              </a:rPr>
              <a:t>1.2</a:t>
            </a:r>
            <a:r>
              <a:rPr lang="en-US" sz="2800" dirty="0" smtClean="0">
                <a:solidFill>
                  <a:srgbClr val="FF0000"/>
                </a:solidFill>
                <a:ea typeface="+mn-ea"/>
                <a:cs typeface="+mn-cs"/>
              </a:rPr>
              <a:t> </a:t>
            </a: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  <a:ea typeface="+mn-ea"/>
                <a:cs typeface="+mn-cs"/>
              </a:rPr>
              <a:t>million </a:t>
            </a:r>
            <a:r>
              <a:rPr lang="en-US" sz="2800" dirty="0">
                <a:solidFill>
                  <a:srgbClr val="FF0000"/>
                </a:solidFill>
                <a:ea typeface="+mn-ea"/>
                <a:cs typeface="+mn-cs"/>
              </a:rPr>
              <a:t>visitors in 2004, and </a:t>
            </a:r>
            <a:endParaRPr lang="en-US" sz="2800" dirty="0" smtClean="0">
              <a:solidFill>
                <a:srgbClr val="FF0000"/>
              </a:solidFill>
              <a:ea typeface="+mn-ea"/>
              <a:cs typeface="+mn-cs"/>
            </a:endParaRP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  <a:ea typeface="+mn-ea"/>
                <a:cs typeface="+mn-cs"/>
              </a:rPr>
              <a:t>its </a:t>
            </a:r>
            <a:r>
              <a:rPr lang="en-US" sz="2800" dirty="0">
                <a:solidFill>
                  <a:srgbClr val="FF0000"/>
                </a:solidFill>
                <a:ea typeface="+mn-ea"/>
                <a:cs typeface="+mn-cs"/>
              </a:rPr>
              <a:t>budget for 2003 was </a:t>
            </a:r>
            <a:r>
              <a:rPr lang="da-DK" sz="2800" dirty="0" smtClean="0">
                <a:solidFill>
                  <a:srgbClr val="3366FF"/>
                </a:solidFill>
                <a:ea typeface="+mn-ea"/>
                <a:cs typeface="+mn-cs"/>
              </a:rPr>
              <a:t>$14 </a:t>
            </a: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da-DK" sz="2800" dirty="0" smtClean="0">
                <a:solidFill>
                  <a:srgbClr val="FF0000"/>
                </a:solidFill>
                <a:ea typeface="+mn-ea"/>
                <a:cs typeface="+mn-cs"/>
              </a:rPr>
              <a:t>million.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200" dirty="0" smtClean="0">
                <a:ea typeface="+mj-ea"/>
                <a:cs typeface="+mj-cs"/>
              </a:rPr>
              <a:t>Rounding in the Real World</a:t>
            </a:r>
            <a:endParaRPr lang="en-US" sz="4200" dirty="0">
              <a:ea typeface="+mj-ea"/>
              <a:cs typeface="+mj-cs"/>
            </a:endParaRPr>
          </a:p>
        </p:txBody>
      </p:sp>
      <p:pic>
        <p:nvPicPr>
          <p:cNvPr id="22531" name="Picture 3" descr="ScreenShot 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3063" y="3484563"/>
            <a:ext cx="3309937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800" dirty="0" smtClean="0">
                <a:ea typeface="+mn-ea"/>
                <a:cs typeface="+mn-cs"/>
              </a:rPr>
              <a:t>The Box Office!</a:t>
            </a:r>
          </a:p>
          <a:p>
            <a:pPr marL="548640" lvl="1" indent="-18288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200" dirty="0" smtClean="0">
                <a:ea typeface="+mj-ea"/>
                <a:cs typeface="+mj-cs"/>
              </a:rPr>
              <a:t>Who rounds numbers?</a:t>
            </a:r>
            <a:endParaRPr lang="en-US" sz="4200" dirty="0">
              <a:ea typeface="+mj-ea"/>
              <a:cs typeface="+mj-cs"/>
            </a:endParaRPr>
          </a:p>
        </p:txBody>
      </p:sp>
      <p:pic>
        <p:nvPicPr>
          <p:cNvPr id="14339" name="Picture 3" descr="ScreenShot 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" y="2430463"/>
            <a:ext cx="3703637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4740275" y="2430463"/>
            <a:ext cx="385603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Franklin Gothic Medium" pitchFamily="-72" charset="0"/>
              </a:rPr>
              <a:t>We can be pretty sure that it wasn’t exactly 3.8 million dollars that went to see Katy Perry: Part of Me, but that is a lot easier to say than 3,823,473 dollars. Did you go see that movie?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2250" y="1747838"/>
            <a:ext cx="8710613" cy="4883150"/>
          </a:xfrm>
        </p:spPr>
        <p:txBody>
          <a:bodyPr>
            <a:normAutofit fontScale="70000" lnSpcReduction="20000"/>
          </a:bodyPr>
          <a:lstStyle/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4300" dirty="0" smtClean="0">
                <a:ea typeface="+mn-ea"/>
                <a:cs typeface="+mn-cs"/>
              </a:rPr>
              <a:t>Rounding numbers is a good way to </a:t>
            </a:r>
            <a:r>
              <a:rPr lang="en-US" sz="4300" dirty="0" smtClean="0">
                <a:solidFill>
                  <a:schemeClr val="accent1"/>
                </a:solidFill>
                <a:ea typeface="+mn-ea"/>
                <a:cs typeface="+mn-cs"/>
              </a:rPr>
              <a:t>estimate</a:t>
            </a:r>
            <a:r>
              <a:rPr lang="en-US" sz="4300" dirty="0" smtClean="0">
                <a:ea typeface="+mn-ea"/>
                <a:cs typeface="+mn-cs"/>
              </a:rPr>
              <a:t> how much of something you have.</a:t>
            </a: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4300" dirty="0" smtClean="0">
              <a:ea typeface="+mn-ea"/>
              <a:cs typeface="+mn-cs"/>
            </a:endParaRP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4300" dirty="0" smtClean="0">
                <a:ea typeface="+mn-ea"/>
                <a:cs typeface="+mn-cs"/>
              </a:rPr>
              <a:t>Rounded numbers are not exact, but they are </a:t>
            </a:r>
            <a:r>
              <a:rPr lang="en-US" sz="4300" dirty="0" smtClean="0">
                <a:solidFill>
                  <a:srgbClr val="C66951"/>
                </a:solidFill>
                <a:ea typeface="+mn-ea"/>
                <a:cs typeface="+mn-cs"/>
              </a:rPr>
              <a:t>close</a:t>
            </a:r>
            <a:r>
              <a:rPr lang="en-US" sz="4300" dirty="0" smtClean="0">
                <a:ea typeface="+mn-ea"/>
                <a:cs typeface="+mn-cs"/>
              </a:rPr>
              <a:t>!</a:t>
            </a: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4300" dirty="0" smtClean="0">
              <a:ea typeface="+mn-ea"/>
              <a:cs typeface="+mn-cs"/>
            </a:endParaRP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4300" dirty="0" smtClean="0">
                <a:ea typeface="+mn-ea"/>
                <a:cs typeface="+mn-cs"/>
              </a:rPr>
              <a:t>Rounding is often a good way to make a long number into a short number to </a:t>
            </a:r>
            <a:r>
              <a:rPr lang="en-US" sz="4300" dirty="0" smtClean="0">
                <a:solidFill>
                  <a:srgbClr val="C66951"/>
                </a:solidFill>
                <a:ea typeface="+mn-ea"/>
                <a:cs typeface="+mn-cs"/>
              </a:rPr>
              <a:t>read</a:t>
            </a:r>
            <a:r>
              <a:rPr lang="en-US" sz="4300" dirty="0" smtClean="0">
                <a:ea typeface="+mn-ea"/>
                <a:cs typeface="+mn-cs"/>
              </a:rPr>
              <a:t>. </a:t>
            </a: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4300" dirty="0" smtClean="0">
              <a:ea typeface="+mn-ea"/>
              <a:cs typeface="+mn-cs"/>
            </a:endParaRP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4300" dirty="0" smtClean="0">
                <a:ea typeface="+mn-ea"/>
                <a:cs typeface="+mn-cs"/>
              </a:rPr>
              <a:t>A rounded number is less accurate but is </a:t>
            </a:r>
            <a:r>
              <a:rPr lang="en-US" sz="4300" dirty="0" smtClean="0">
                <a:solidFill>
                  <a:srgbClr val="C66951"/>
                </a:solidFill>
                <a:ea typeface="+mn-ea"/>
                <a:cs typeface="+mn-cs"/>
              </a:rPr>
              <a:t>easier</a:t>
            </a:r>
            <a:r>
              <a:rPr lang="en-US" sz="4300" dirty="0" smtClean="0">
                <a:ea typeface="+mn-ea"/>
                <a:cs typeface="+mn-cs"/>
              </a:rPr>
              <a:t> to use.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200" dirty="0" smtClean="0">
                <a:ea typeface="+mj-ea"/>
                <a:cs typeface="+mj-cs"/>
              </a:rPr>
              <a:t>Why do we round numbers?</a:t>
            </a:r>
            <a:endParaRPr lang="en-US" sz="4200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8913" y="1719263"/>
            <a:ext cx="8759825" cy="4897437"/>
          </a:xfrm>
        </p:spPr>
        <p:txBody>
          <a:bodyPr/>
          <a:lstStyle/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3000" dirty="0" smtClean="0">
                <a:ea typeface="+mn-ea"/>
                <a:cs typeface="+mn-cs"/>
              </a:rPr>
              <a:t>The most important thing to look for when rounding numbers is the </a:t>
            </a:r>
            <a:r>
              <a:rPr lang="en-US" sz="3000" dirty="0" smtClean="0">
                <a:solidFill>
                  <a:srgbClr val="FF0000"/>
                </a:solidFill>
                <a:ea typeface="+mn-ea"/>
                <a:cs typeface="+mn-cs"/>
              </a:rPr>
              <a:t>place</a:t>
            </a:r>
            <a:r>
              <a:rPr lang="en-US" sz="3000" dirty="0" smtClean="0">
                <a:ea typeface="+mn-ea"/>
                <a:cs typeface="+mn-cs"/>
              </a:rPr>
              <a:t> you want to round to…. Tens? Hundreds? Tenths?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endParaRPr lang="en-US" sz="3000" dirty="0">
              <a:ea typeface="+mn-ea"/>
              <a:cs typeface="+mn-cs"/>
            </a:endParaRP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3000" dirty="0" smtClean="0">
                <a:ea typeface="+mn-ea"/>
                <a:cs typeface="+mn-cs"/>
              </a:rPr>
              <a:t>For example, if we wanted to round 863.7 there are several options. </a:t>
            </a:r>
          </a:p>
          <a:p>
            <a:pPr marL="548640" lvl="1" indent="-18288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000" dirty="0" smtClean="0">
                <a:ea typeface="+mn-ea"/>
              </a:rPr>
              <a:t>To the nearest whole number? (ones) 	864</a:t>
            </a:r>
          </a:p>
          <a:p>
            <a:pPr marL="548640" lvl="1" indent="-18288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000" dirty="0" smtClean="0">
                <a:ea typeface="+mn-ea"/>
              </a:rPr>
              <a:t>To the nearest tens?	860	</a:t>
            </a:r>
          </a:p>
          <a:p>
            <a:pPr marL="548640" lvl="1" indent="-18288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000" dirty="0" smtClean="0">
                <a:ea typeface="+mn-ea"/>
              </a:rPr>
              <a:t>To the nearest hundred?	900</a:t>
            </a:r>
            <a:endParaRPr lang="en-US" sz="3000" dirty="0">
              <a:ea typeface="+mn-e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200" dirty="0" smtClean="0">
                <a:ea typeface="+mj-ea"/>
                <a:cs typeface="+mj-cs"/>
              </a:rPr>
              <a:t>How do we round numbers?</a:t>
            </a:r>
            <a:endParaRPr lang="en-US" sz="4200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19263"/>
            <a:ext cx="8407400" cy="1722437"/>
          </a:xfrm>
        </p:spPr>
        <p:txBody>
          <a:bodyPr>
            <a:noAutofit/>
          </a:bodyPr>
          <a:lstStyle/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800" dirty="0" smtClean="0">
                <a:ea typeface="+mn-ea"/>
                <a:cs typeface="+mn-cs"/>
              </a:rPr>
              <a:t>If the number </a:t>
            </a:r>
            <a:r>
              <a:rPr lang="en-US" sz="2800" dirty="0" smtClean="0">
                <a:solidFill>
                  <a:srgbClr val="FF6600"/>
                </a:solidFill>
                <a:ea typeface="+mn-ea"/>
                <a:cs typeface="+mn-cs"/>
              </a:rPr>
              <a:t>to the right</a:t>
            </a:r>
            <a:r>
              <a:rPr lang="en-US" sz="2800" dirty="0" smtClean="0">
                <a:ea typeface="+mn-ea"/>
                <a:cs typeface="+mn-cs"/>
              </a:rPr>
              <a:t> of your place value ends in a 0, 1, 2, 3, or 4, we always round </a:t>
            </a:r>
            <a:r>
              <a:rPr lang="en-US" sz="2800" dirty="0" smtClean="0">
                <a:solidFill>
                  <a:srgbClr val="FF0000"/>
                </a:solidFill>
                <a:ea typeface="+mn-ea"/>
                <a:cs typeface="+mn-cs"/>
              </a:rPr>
              <a:t>down</a:t>
            </a:r>
            <a:r>
              <a:rPr lang="en-US" sz="2800" dirty="0" smtClean="0">
                <a:ea typeface="+mn-ea"/>
                <a:cs typeface="+mn-cs"/>
              </a:rPr>
              <a:t>.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800" dirty="0" smtClean="0">
                <a:ea typeface="+mn-ea"/>
                <a:cs typeface="+mn-cs"/>
              </a:rPr>
              <a:t>If the number </a:t>
            </a:r>
            <a:r>
              <a:rPr lang="en-US" sz="2800" dirty="0" smtClean="0">
                <a:solidFill>
                  <a:srgbClr val="FF6600"/>
                </a:solidFill>
                <a:ea typeface="+mn-ea"/>
                <a:cs typeface="+mn-cs"/>
              </a:rPr>
              <a:t>to the right </a:t>
            </a:r>
            <a:r>
              <a:rPr lang="en-US" sz="2800" dirty="0" smtClean="0">
                <a:ea typeface="+mn-ea"/>
                <a:cs typeface="+mn-cs"/>
              </a:rPr>
              <a:t>of your place value ends in a 5, 6, 7, 8, or 9, we always round </a:t>
            </a:r>
            <a:r>
              <a:rPr lang="en-US" sz="2800" dirty="0" smtClean="0">
                <a:solidFill>
                  <a:srgbClr val="3366FF"/>
                </a:solidFill>
                <a:ea typeface="+mn-ea"/>
                <a:cs typeface="+mn-cs"/>
              </a:rPr>
              <a:t>up</a:t>
            </a:r>
            <a:r>
              <a:rPr lang="en-US" sz="2800" dirty="0" smtClean="0">
                <a:ea typeface="+mn-ea"/>
                <a:cs typeface="+mn-cs"/>
              </a:rPr>
              <a:t>. </a:t>
            </a:r>
            <a:endParaRPr lang="en-US" sz="2800" dirty="0"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200" dirty="0" smtClean="0">
                <a:ea typeface="+mj-ea"/>
                <a:cs typeface="+mj-cs"/>
              </a:rPr>
              <a:t>What is the rule? </a:t>
            </a:r>
            <a:endParaRPr lang="en-US" sz="4200" dirty="0">
              <a:ea typeface="+mj-ea"/>
              <a:cs typeface="+mj-cs"/>
            </a:endParaRPr>
          </a:p>
        </p:txBody>
      </p:sp>
      <p:pic>
        <p:nvPicPr>
          <p:cNvPr id="17411" name="Picture 4" descr="ScreenShot 3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00" y="4356100"/>
            <a:ext cx="7297738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8913" y="1695450"/>
            <a:ext cx="8774112" cy="4887913"/>
          </a:xfrm>
        </p:spPr>
        <p:txBody>
          <a:bodyPr/>
          <a:lstStyle/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400" dirty="0" smtClean="0">
                <a:ea typeface="+mn-ea"/>
                <a:cs typeface="+mn-cs"/>
              </a:rPr>
              <a:t>Use the car method! 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400" dirty="0" smtClean="0">
                <a:ea typeface="+mn-ea"/>
                <a:cs typeface="+mn-cs"/>
              </a:rPr>
              <a:t>If your number is 74 and you want to round it to the nearest tens. Choose the closest ten on each side: 70 and 80. </a:t>
            </a:r>
            <a:r>
              <a:rPr lang="en-US" sz="2400" dirty="0" smtClean="0">
                <a:solidFill>
                  <a:srgbClr val="FF0000"/>
                </a:solidFill>
                <a:ea typeface="+mn-ea"/>
                <a:cs typeface="+mn-cs"/>
              </a:rPr>
              <a:t>Which number is 74 closest to? 70!!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400" dirty="0" smtClean="0">
                <a:ea typeface="+mn-ea"/>
                <a:cs typeface="+mn-cs"/>
              </a:rPr>
              <a:t>What if the car is stuck at the top of the hill (at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ea typeface="+mn-ea"/>
                <a:cs typeface="+mn-cs"/>
              </a:rPr>
              <a:t>75</a:t>
            </a:r>
            <a:r>
              <a:rPr lang="en-US" sz="2400" dirty="0" smtClean="0">
                <a:ea typeface="+mn-ea"/>
                <a:cs typeface="+mn-cs"/>
              </a:rPr>
              <a:t>)? Remember, the engine weighs more than the trunk, so the car will roll down to the </a:t>
            </a:r>
            <a:r>
              <a:rPr lang="en-US" sz="2400" dirty="0" smtClean="0">
                <a:solidFill>
                  <a:srgbClr val="53595E"/>
                </a:solidFill>
                <a:ea typeface="+mn-ea"/>
                <a:cs typeface="+mn-cs"/>
              </a:rPr>
              <a:t>higher number</a:t>
            </a:r>
            <a:r>
              <a:rPr lang="en-US" sz="2400" dirty="0" smtClean="0">
                <a:ea typeface="+mn-ea"/>
                <a:cs typeface="+mn-cs"/>
              </a:rPr>
              <a:t>. 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200" dirty="0" smtClean="0">
                <a:ea typeface="+mj-ea"/>
                <a:cs typeface="+mj-cs"/>
              </a:rPr>
              <a:t>Not sure Which way to round?</a:t>
            </a:r>
            <a:endParaRPr lang="en-US" sz="4200" dirty="0">
              <a:ea typeface="+mj-ea"/>
              <a:cs typeface="+mj-cs"/>
            </a:endParaRPr>
          </a:p>
        </p:txBody>
      </p:sp>
      <p:pic>
        <p:nvPicPr>
          <p:cNvPr id="18435" name="Picture 3" descr="ScreenShot 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7150" y="4641850"/>
            <a:ext cx="3973513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algn="ctr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4200" dirty="0" smtClean="0">
                <a:ea typeface="+mn-ea"/>
                <a:cs typeface="+mn-cs"/>
              </a:rPr>
              <a:t>Click on the following website to practice some rounding.</a:t>
            </a:r>
          </a:p>
          <a:p>
            <a:pPr marL="274320" algn="ctr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endParaRPr lang="en-US" sz="4200" dirty="0">
              <a:ea typeface="+mn-ea"/>
              <a:cs typeface="+mn-cs"/>
            </a:endParaRPr>
          </a:p>
          <a:p>
            <a:pPr marL="4572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4200" dirty="0" smtClean="0">
                <a:ea typeface="+mn-ea"/>
                <a:cs typeface="+mn-cs"/>
                <a:hlinkClick r:id="rId3"/>
              </a:rPr>
              <a:t>Rounding Practice</a:t>
            </a:r>
            <a:endParaRPr lang="en-US" sz="4200" dirty="0"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200" dirty="0" smtClean="0">
                <a:ea typeface="+mj-ea"/>
                <a:cs typeface="+mj-cs"/>
              </a:rPr>
              <a:t>Practice</a:t>
            </a:r>
            <a:endParaRPr lang="en-US" sz="4200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7488" y="1719263"/>
            <a:ext cx="8715375" cy="4956175"/>
          </a:xfrm>
        </p:spPr>
        <p:txBody>
          <a:bodyPr>
            <a:normAutofit lnSpcReduction="10000"/>
          </a:bodyPr>
          <a:lstStyle/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600" dirty="0" smtClean="0">
                <a:ea typeface="+mn-ea"/>
                <a:cs typeface="+mn-cs"/>
              </a:rPr>
              <a:t>You recently got a job in public relations working for the National Park Service (NPS). Your first job is to do a press release for the Everglades National Park, which is located in Florida. 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endParaRPr lang="en-US" sz="2600" dirty="0">
              <a:ea typeface="+mn-ea"/>
              <a:cs typeface="+mn-cs"/>
            </a:endParaRP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400" dirty="0" smtClean="0">
                <a:ea typeface="+mn-ea"/>
                <a:cs typeface="+mn-cs"/>
              </a:rPr>
              <a:t>Here is some of your research: </a:t>
            </a:r>
          </a:p>
          <a:p>
            <a:pPr marL="548640" lvl="1" indent="-18288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rgbClr val="FF0000"/>
                </a:solidFill>
                <a:ea typeface="+mn-ea"/>
              </a:rPr>
              <a:t>The </a:t>
            </a:r>
            <a:r>
              <a:rPr lang="en-US" sz="2400" dirty="0">
                <a:solidFill>
                  <a:srgbClr val="FF0000"/>
                </a:solidFill>
                <a:ea typeface="+mn-ea"/>
              </a:rPr>
              <a:t>Everglades National Park </a:t>
            </a:r>
            <a:endParaRPr lang="en-US" sz="2400" dirty="0" smtClean="0">
              <a:solidFill>
                <a:srgbClr val="FF0000"/>
              </a:solidFill>
              <a:ea typeface="+mn-ea"/>
            </a:endParaRPr>
          </a:p>
          <a:p>
            <a:pPr marL="365760" lvl="1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ea typeface="+mn-ea"/>
              </a:rPr>
              <a:t>gets </a:t>
            </a:r>
            <a:r>
              <a:rPr lang="en-US" sz="2400" dirty="0">
                <a:solidFill>
                  <a:srgbClr val="FF0000"/>
                </a:solidFill>
                <a:ea typeface="+mn-ea"/>
              </a:rPr>
              <a:t>an average of 59.10 inches </a:t>
            </a:r>
            <a:endParaRPr lang="en-US" sz="2400" dirty="0" smtClean="0">
              <a:solidFill>
                <a:srgbClr val="FF0000"/>
              </a:solidFill>
              <a:ea typeface="+mn-ea"/>
            </a:endParaRPr>
          </a:p>
          <a:p>
            <a:pPr marL="365760" lvl="1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ea typeface="+mn-ea"/>
              </a:rPr>
              <a:t>of </a:t>
            </a:r>
            <a:r>
              <a:rPr lang="en-US" sz="2400" dirty="0">
                <a:solidFill>
                  <a:srgbClr val="FF0000"/>
                </a:solidFill>
                <a:ea typeface="+mn-ea"/>
              </a:rPr>
              <a:t>rainfall </a:t>
            </a:r>
            <a:r>
              <a:rPr lang="en-US" sz="2400" dirty="0" smtClean="0">
                <a:solidFill>
                  <a:srgbClr val="FF0000"/>
                </a:solidFill>
                <a:ea typeface="+mn-ea"/>
              </a:rPr>
              <a:t>a year</a:t>
            </a:r>
            <a:r>
              <a:rPr lang="en-US" sz="2400" dirty="0">
                <a:solidFill>
                  <a:srgbClr val="FF0000"/>
                </a:solidFill>
                <a:ea typeface="+mn-ea"/>
              </a:rPr>
              <a:t>. It had </a:t>
            </a:r>
            <a:endParaRPr lang="en-US" sz="2400" dirty="0" smtClean="0">
              <a:solidFill>
                <a:srgbClr val="FF0000"/>
              </a:solidFill>
              <a:ea typeface="+mn-ea"/>
            </a:endParaRPr>
          </a:p>
          <a:p>
            <a:pPr marL="365760" lvl="1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ea typeface="+mn-ea"/>
              </a:rPr>
              <a:t>1.181351 </a:t>
            </a:r>
            <a:r>
              <a:rPr lang="en-US" sz="2400" dirty="0">
                <a:solidFill>
                  <a:srgbClr val="FF0000"/>
                </a:solidFill>
                <a:ea typeface="+mn-ea"/>
              </a:rPr>
              <a:t>million visitors in </a:t>
            </a:r>
            <a:endParaRPr lang="en-US" sz="2400" dirty="0" smtClean="0">
              <a:solidFill>
                <a:srgbClr val="FF0000"/>
              </a:solidFill>
              <a:ea typeface="+mn-ea"/>
            </a:endParaRPr>
          </a:p>
          <a:p>
            <a:pPr marL="365760" lvl="1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ea typeface="+mn-ea"/>
              </a:rPr>
              <a:t>2004</a:t>
            </a:r>
            <a:r>
              <a:rPr lang="en-US" sz="2400" dirty="0">
                <a:solidFill>
                  <a:srgbClr val="FF0000"/>
                </a:solidFill>
                <a:ea typeface="+mn-ea"/>
              </a:rPr>
              <a:t>, and its budget for 2003 </a:t>
            </a:r>
            <a:endParaRPr lang="en-US" sz="2400" dirty="0" smtClean="0">
              <a:solidFill>
                <a:srgbClr val="FF0000"/>
              </a:solidFill>
              <a:ea typeface="+mn-ea"/>
            </a:endParaRPr>
          </a:p>
          <a:p>
            <a:pPr marL="365760" lvl="1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ea typeface="+mn-ea"/>
              </a:rPr>
              <a:t>was </a:t>
            </a:r>
            <a:r>
              <a:rPr lang="da-DK" sz="2400" dirty="0" smtClean="0">
                <a:solidFill>
                  <a:srgbClr val="FF0000"/>
                </a:solidFill>
                <a:ea typeface="+mn-ea"/>
              </a:rPr>
              <a:t>$</a:t>
            </a:r>
            <a:r>
              <a:rPr lang="da-DK" sz="2400" dirty="0">
                <a:solidFill>
                  <a:srgbClr val="FF0000"/>
                </a:solidFill>
                <a:ea typeface="+mn-ea"/>
              </a:rPr>
              <a:t>13.958 million</a:t>
            </a:r>
            <a:r>
              <a:rPr lang="da-DK" sz="2400" dirty="0" smtClean="0">
                <a:solidFill>
                  <a:srgbClr val="FF0000"/>
                </a:solidFill>
                <a:ea typeface="+mn-ea"/>
              </a:rPr>
              <a:t>.</a:t>
            </a: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da-DK" dirty="0"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200" dirty="0" smtClean="0">
                <a:ea typeface="+mj-ea"/>
                <a:cs typeface="+mj-cs"/>
              </a:rPr>
              <a:t>Rounding in the real World</a:t>
            </a:r>
            <a:endParaRPr lang="en-US" sz="4200" dirty="0">
              <a:ea typeface="+mj-ea"/>
              <a:cs typeface="+mj-cs"/>
            </a:endParaRPr>
          </a:p>
        </p:txBody>
      </p:sp>
      <p:pic>
        <p:nvPicPr>
          <p:cNvPr id="20483" name="Picture 3" descr="ScreenSho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4675" y="4016375"/>
            <a:ext cx="2970213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3200" y="1719263"/>
            <a:ext cx="8729663" cy="4956175"/>
          </a:xfrm>
        </p:spPr>
        <p:txBody>
          <a:bodyPr/>
          <a:lstStyle/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300" dirty="0">
                <a:solidFill>
                  <a:srgbClr val="FF0000"/>
                </a:solidFill>
                <a:ea typeface="+mn-ea"/>
                <a:cs typeface="+mn-cs"/>
              </a:rPr>
              <a:t>The Everglades National Park gets an average of 59.10 inches of rainfall a year. It had 1.181351 million visitors in 2004, and its budget for 2003 was </a:t>
            </a:r>
            <a:r>
              <a:rPr lang="da-DK" sz="2300" dirty="0">
                <a:solidFill>
                  <a:srgbClr val="FF0000"/>
                </a:solidFill>
                <a:ea typeface="+mn-ea"/>
                <a:cs typeface="+mn-cs"/>
              </a:rPr>
              <a:t>$13.958 million</a:t>
            </a:r>
            <a:r>
              <a:rPr lang="da-DK" sz="2300" dirty="0" smtClean="0">
                <a:solidFill>
                  <a:srgbClr val="FF0000"/>
                </a:solidFill>
                <a:ea typeface="+mn-ea"/>
                <a:cs typeface="+mn-cs"/>
              </a:rPr>
              <a:t>.</a:t>
            </a:r>
          </a:p>
          <a:p>
            <a:pPr marL="4572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da-DK" sz="2300" dirty="0">
              <a:solidFill>
                <a:srgbClr val="FF0000"/>
              </a:solidFill>
              <a:ea typeface="+mn-ea"/>
              <a:cs typeface="+mn-cs"/>
            </a:endParaRP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300" dirty="0">
                <a:ea typeface="+mn-ea"/>
                <a:cs typeface="+mn-cs"/>
              </a:rPr>
              <a:t>How much rain does the Everglades National Park receive each year rounded to the nearest inch</a:t>
            </a:r>
            <a:r>
              <a:rPr lang="en-US" sz="2300" dirty="0" smtClean="0">
                <a:ea typeface="+mn-ea"/>
                <a:cs typeface="+mn-cs"/>
              </a:rPr>
              <a:t>?</a:t>
            </a:r>
            <a:endParaRPr lang="da-DK" sz="2300" dirty="0">
              <a:ea typeface="+mn-ea"/>
              <a:cs typeface="+mn-cs"/>
            </a:endParaRP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300" dirty="0" smtClean="0">
                <a:ea typeface="+mn-ea"/>
                <a:cs typeface="+mn-cs"/>
              </a:rPr>
              <a:t>How </a:t>
            </a:r>
            <a:r>
              <a:rPr lang="en-US" sz="2300" dirty="0">
                <a:ea typeface="+mn-ea"/>
                <a:cs typeface="+mn-cs"/>
              </a:rPr>
              <a:t>many visitors did the park have rounded to the nearest tenth of a million?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300" dirty="0">
                <a:ea typeface="+mn-ea"/>
                <a:cs typeface="+mn-cs"/>
              </a:rPr>
              <a:t>How many visitors did the park have rounded to the nearest ten-thousandth of a million?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300" dirty="0">
                <a:ea typeface="+mn-ea"/>
                <a:cs typeface="+mn-cs"/>
              </a:rPr>
              <a:t>What is the budget to the nearest million?</a:t>
            </a:r>
          </a:p>
          <a:p>
            <a:pPr marL="274320" fontAlgn="auto">
              <a:spcAft>
                <a:spcPts val="0"/>
              </a:spcAft>
              <a:buFont typeface="Wingdings 2" pitchFamily="18" charset="2"/>
              <a:buChar char=""/>
              <a:defRPr/>
            </a:pPr>
            <a:r>
              <a:rPr lang="en-US" sz="2300" dirty="0">
                <a:ea typeface="+mn-ea"/>
                <a:cs typeface="+mn-cs"/>
              </a:rPr>
              <a:t>What is the budget to the nearest hundredth of a million</a:t>
            </a:r>
            <a:r>
              <a:rPr lang="en-US" sz="2300" dirty="0" smtClean="0">
                <a:ea typeface="+mn-ea"/>
                <a:cs typeface="+mn-cs"/>
              </a:rPr>
              <a:t>?</a:t>
            </a:r>
            <a:endParaRPr lang="en-US" sz="2300" dirty="0"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200" dirty="0" smtClean="0">
                <a:ea typeface="+mj-ea"/>
                <a:cs typeface="+mj-cs"/>
              </a:rPr>
              <a:t>Rounding in the Real World</a:t>
            </a:r>
            <a:endParaRPr lang="en-US" sz="4200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Grid">
    <a:dk1>
      <a:sysClr val="windowText" lastClr="000000"/>
    </a:dk1>
    <a:lt1>
      <a:sysClr val="window" lastClr="FFFFFF"/>
    </a:lt1>
    <a:dk2>
      <a:srgbClr val="534949"/>
    </a:dk2>
    <a:lt2>
      <a:srgbClr val="CCD1B9"/>
    </a:lt2>
    <a:accent1>
      <a:srgbClr val="C66951"/>
    </a:accent1>
    <a:accent2>
      <a:srgbClr val="BF974D"/>
    </a:accent2>
    <a:accent3>
      <a:srgbClr val="928B70"/>
    </a:accent3>
    <a:accent4>
      <a:srgbClr val="87706B"/>
    </a:accent4>
    <a:accent5>
      <a:srgbClr val="94734E"/>
    </a:accent5>
    <a:accent6>
      <a:srgbClr val="6F777D"/>
    </a:accent6>
    <a:hlink>
      <a:srgbClr val="CC9900"/>
    </a:hlink>
    <a:folHlink>
      <a:srgbClr val="C0C0C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172</TotalTime>
  <Words>530</Words>
  <Application>Microsoft Macintosh PowerPoint</Application>
  <PresentationFormat>On-screen Show (4:3)</PresentationFormat>
  <Paragraphs>58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Franklin Gothic Medium</vt:lpstr>
      <vt:lpstr>ＭＳ Ｐゴシック</vt:lpstr>
      <vt:lpstr>Arial</vt:lpstr>
      <vt:lpstr>Wingdings 2</vt:lpstr>
      <vt:lpstr>Wingdings</vt:lpstr>
      <vt:lpstr>Calibri</vt:lpstr>
      <vt:lpstr>Grid</vt:lpstr>
      <vt:lpstr>ROUNDING NUMBERS</vt:lpstr>
      <vt:lpstr>WHO ROUNDS NUMBERS?</vt:lpstr>
      <vt:lpstr>WHY DO WE ROUND NUMBERS?</vt:lpstr>
      <vt:lpstr>HOW DO WE ROUND NUMBERS?</vt:lpstr>
      <vt:lpstr>WHAT IS THE RULE? </vt:lpstr>
      <vt:lpstr>NOT SURE WHICH WAY TO ROUND?</vt:lpstr>
      <vt:lpstr>PRACTICE</vt:lpstr>
      <vt:lpstr>ROUNDING IN THE REAL WORLD</vt:lpstr>
      <vt:lpstr>ROUNDING IN THE REAL WORLD</vt:lpstr>
      <vt:lpstr>ROUNDING IN THE REAL WORLD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Rounding Numbers</dc:title>
  <dc:creator>psd</dc:creator>
  <cp:lastModifiedBy>Parkland High School</cp:lastModifiedBy>
  <cp:revision>18</cp:revision>
  <dcterms:created xsi:type="dcterms:W3CDTF">2012-07-23T22:00:17Z</dcterms:created>
  <dcterms:modified xsi:type="dcterms:W3CDTF">2012-09-13T13:49:42Z</dcterms:modified>
</cp:coreProperties>
</file>